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68" r:id="rId3"/>
    <p:sldId id="269" r:id="rId4"/>
    <p:sldId id="270" r:id="rId5"/>
    <p:sldId id="271" r:id="rId6"/>
    <p:sldId id="256" r:id="rId7"/>
    <p:sldId id="266" r:id="rId8"/>
    <p:sldId id="257" r:id="rId9"/>
    <p:sldId id="265" r:id="rId10"/>
    <p:sldId id="264" r:id="rId11"/>
    <p:sldId id="263" r:id="rId12"/>
    <p:sldId id="259" r:id="rId13"/>
    <p:sldId id="258" r:id="rId14"/>
    <p:sldId id="262" r:id="rId15"/>
    <p:sldId id="260" r:id="rId16"/>
    <p:sldId id="272" r:id="rId17"/>
    <p:sldId id="273" r:id="rId18"/>
    <p:sldId id="274" r:id="rId19"/>
    <p:sldId id="279" r:id="rId20"/>
    <p:sldId id="275" r:id="rId21"/>
    <p:sldId id="277" r:id="rId22"/>
    <p:sldId id="278" r:id="rId23"/>
  </p:sldIdLst>
  <p:sldSz cx="12179300" cy="9134475" type="ledger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4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79300" cy="9134475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6508" y="1698263"/>
            <a:ext cx="9566287" cy="573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9337" y="1845164"/>
            <a:ext cx="9280627" cy="5444147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054410" y="1688546"/>
            <a:ext cx="2070481" cy="8525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176203" y="1688547"/>
            <a:ext cx="1826895" cy="730758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0081" y="2785446"/>
            <a:ext cx="9059140" cy="3450802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8258" b="0" kern="1200" cap="all" spc="-133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0473" y="6236246"/>
            <a:ext cx="9061399" cy="6698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65" spc="107" baseline="0">
                <a:solidFill>
                  <a:schemeClr val="tx1"/>
                </a:solidFill>
              </a:defRPr>
            </a:lvl1pPr>
            <a:lvl2pPr marL="608945" indent="0" algn="ctr">
              <a:buNone/>
              <a:defRPr sz="1865"/>
            </a:lvl2pPr>
            <a:lvl3pPr marL="1217889" indent="0" algn="ctr">
              <a:buNone/>
              <a:defRPr sz="1865"/>
            </a:lvl3pPr>
            <a:lvl4pPr marL="1826834" indent="0" algn="ctr">
              <a:buNone/>
              <a:defRPr sz="1865"/>
            </a:lvl4pPr>
            <a:lvl5pPr marL="2435779" indent="0" algn="ctr">
              <a:buNone/>
              <a:defRPr sz="1865"/>
            </a:lvl5pPr>
            <a:lvl6pPr marL="3044723" indent="0" algn="ctr">
              <a:buNone/>
              <a:defRPr sz="1865"/>
            </a:lvl6pPr>
            <a:lvl7pPr marL="3653668" indent="0" algn="ctr">
              <a:buNone/>
              <a:defRPr sz="1865"/>
            </a:lvl7pPr>
            <a:lvl8pPr marL="4262613" indent="0" algn="ctr">
              <a:buNone/>
              <a:defRPr sz="1865"/>
            </a:lvl8pPr>
            <a:lvl9pPr marL="4871557" indent="0" algn="ctr">
              <a:buNone/>
              <a:defRPr sz="186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237099" y="1767741"/>
            <a:ext cx="1705102" cy="608965"/>
          </a:xfrm>
        </p:spPr>
        <p:txBody>
          <a:bodyPr/>
          <a:lstStyle>
            <a:lvl1pPr algn="ctr">
              <a:defRPr sz="146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71714" y="6940842"/>
            <a:ext cx="5899348" cy="304483"/>
          </a:xfrm>
        </p:spPr>
        <p:txBody>
          <a:bodyPr/>
          <a:lstStyle>
            <a:lvl1pPr algn="l">
              <a:defRPr sz="11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97955" y="6942201"/>
            <a:ext cx="2109681" cy="30448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3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2234" y="1014941"/>
            <a:ext cx="2359739" cy="70030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327" y="1014941"/>
            <a:ext cx="8068786" cy="70030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5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79300" cy="9134475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6508" y="1698263"/>
            <a:ext cx="9566287" cy="573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9337" y="1845164"/>
            <a:ext cx="9280627" cy="5444147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054410" y="1688546"/>
            <a:ext cx="2070481" cy="8525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176203" y="1688547"/>
            <a:ext cx="1826895" cy="730758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994" y="2789503"/>
            <a:ext cx="9061399" cy="344674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8258" kern="1200" cap="all" spc="-133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1995" y="6236246"/>
            <a:ext cx="9061399" cy="669862"/>
          </a:xfrm>
        </p:spPr>
        <p:txBody>
          <a:bodyPr anchor="t">
            <a:normAutofit/>
          </a:bodyPr>
          <a:lstStyle>
            <a:lvl1pPr marL="0" indent="0" algn="ctr">
              <a:buNone/>
              <a:defRPr sz="1865">
                <a:solidFill>
                  <a:schemeClr val="tx1"/>
                </a:solidFill>
                <a:effectLst/>
              </a:defRPr>
            </a:lvl1pPr>
            <a:lvl2pPr marL="60894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37099" y="1765999"/>
            <a:ext cx="1705102" cy="608965"/>
          </a:xfrm>
        </p:spPr>
        <p:txBody>
          <a:bodyPr/>
          <a:lstStyle>
            <a:lvl1pPr algn="ctr">
              <a:defRPr lang="en-US" sz="146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1371" y="6940842"/>
            <a:ext cx="5900871" cy="304483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5541" y="6940842"/>
            <a:ext cx="2110064" cy="304483"/>
          </a:xfrm>
        </p:spPr>
        <p:txBody>
          <a:bodyPr/>
          <a:lstStyle/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45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344" y="2801239"/>
            <a:ext cx="4871720" cy="5237099"/>
          </a:xfrm>
        </p:spPr>
        <p:txBody>
          <a:bodyPr/>
          <a:lstStyle>
            <a:lvl1pPr>
              <a:defRPr sz="2397"/>
            </a:lvl1pPr>
            <a:lvl2pPr>
              <a:defRPr sz="2131"/>
            </a:lvl2pPr>
            <a:lvl3pPr>
              <a:defRPr sz="1865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3236" y="2801239"/>
            <a:ext cx="4871720" cy="5237099"/>
          </a:xfrm>
        </p:spPr>
        <p:txBody>
          <a:bodyPr/>
          <a:lstStyle>
            <a:lvl1pPr>
              <a:defRPr sz="2397"/>
            </a:lvl1pPr>
            <a:lvl2pPr>
              <a:defRPr sz="2131"/>
            </a:lvl2pPr>
            <a:lvl3pPr>
              <a:defRPr sz="1865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4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344" y="2762898"/>
            <a:ext cx="4871720" cy="852551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531" b="0">
                <a:solidFill>
                  <a:schemeClr val="tx2"/>
                </a:solidFill>
                <a:latin typeface="+mn-lt"/>
              </a:defRPr>
            </a:lvl1pPr>
            <a:lvl2pPr marL="608945" indent="0">
              <a:buNone/>
              <a:defRPr sz="2531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4344" y="3670703"/>
            <a:ext cx="4871720" cy="4262755"/>
          </a:xfrm>
        </p:spPr>
        <p:txBody>
          <a:bodyPr/>
          <a:lstStyle>
            <a:lvl1pPr>
              <a:defRPr sz="2397"/>
            </a:lvl1pPr>
            <a:lvl2pPr>
              <a:defRPr sz="2131"/>
            </a:lvl2pPr>
            <a:lvl3pPr>
              <a:defRPr sz="1865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3236" y="2762898"/>
            <a:ext cx="4871720" cy="852551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531" b="0">
                <a:solidFill>
                  <a:schemeClr val="tx2"/>
                </a:solidFill>
              </a:defRPr>
            </a:lvl1pPr>
            <a:lvl2pPr marL="608945" indent="0">
              <a:buNone/>
              <a:defRPr sz="2531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3236" y="3671613"/>
            <a:ext cx="4871720" cy="4262755"/>
          </a:xfrm>
        </p:spPr>
        <p:txBody>
          <a:bodyPr/>
          <a:lstStyle>
            <a:lvl1pPr>
              <a:defRPr sz="2397"/>
            </a:lvl1pPr>
            <a:lvl2pPr>
              <a:defRPr sz="2131"/>
            </a:lvl2pPr>
            <a:lvl3pPr>
              <a:defRPr sz="1865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94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1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274" y="231407"/>
            <a:ext cx="8522465" cy="86716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10990" y="231407"/>
            <a:ext cx="2923032" cy="8671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717" y="809012"/>
            <a:ext cx="2428248" cy="2192274"/>
          </a:xfrm>
        </p:spPr>
        <p:txBody>
          <a:bodyPr anchor="b">
            <a:normAutofit/>
          </a:bodyPr>
          <a:lstStyle>
            <a:lvl1pPr algn="l" defTabSz="12178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97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039" y="1208264"/>
            <a:ext cx="7230935" cy="6717947"/>
          </a:xfrm>
        </p:spPr>
        <p:txBody>
          <a:bodyPr/>
          <a:lstStyle>
            <a:lvl1pPr>
              <a:defRPr sz="2397"/>
            </a:lvl1pPr>
            <a:lvl2pPr>
              <a:defRPr sz="2131"/>
            </a:lvl2pPr>
            <a:lvl3pPr>
              <a:defRPr sz="1865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6717" y="3044825"/>
            <a:ext cx="2428248" cy="466873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66"/>
              </a:spcBef>
              <a:buNone/>
              <a:defRPr sz="1731">
                <a:solidFill>
                  <a:srgbClr val="FFFFFF"/>
                </a:solidFill>
              </a:defRPr>
            </a:lvl1pPr>
            <a:lvl2pPr marL="608945" indent="0">
              <a:buNone/>
              <a:defRPr sz="1598"/>
            </a:lvl2pPr>
            <a:lvl3pPr marL="1217889" indent="0">
              <a:buNone/>
              <a:defRPr sz="1332"/>
            </a:lvl3pPr>
            <a:lvl4pPr marL="1826834" indent="0">
              <a:buNone/>
              <a:defRPr sz="1199"/>
            </a:lvl4pPr>
            <a:lvl5pPr marL="2435779" indent="0">
              <a:buNone/>
              <a:defRPr sz="1199"/>
            </a:lvl5pPr>
            <a:lvl6pPr marL="3044723" indent="0">
              <a:buNone/>
              <a:defRPr sz="1199"/>
            </a:lvl6pPr>
            <a:lvl7pPr marL="3653668" indent="0">
              <a:buNone/>
              <a:defRPr sz="1199"/>
            </a:lvl7pPr>
            <a:lvl8pPr marL="4262613" indent="0">
              <a:buNone/>
              <a:defRPr sz="1199"/>
            </a:lvl8pPr>
            <a:lvl9pPr marL="4871557" indent="0">
              <a:buNone/>
              <a:defRPr sz="11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82851" y="8404684"/>
            <a:ext cx="1461516" cy="3653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48007" y="365379"/>
            <a:ext cx="2648998" cy="8403717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139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10990" y="231407"/>
            <a:ext cx="2923032" cy="8671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716" y="803834"/>
            <a:ext cx="2429770" cy="2192274"/>
          </a:xfrm>
        </p:spPr>
        <p:txBody>
          <a:bodyPr anchor="b">
            <a:noAutofit/>
          </a:bodyPr>
          <a:lstStyle>
            <a:lvl1pPr algn="l">
              <a:defRPr sz="3197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361" y="231407"/>
            <a:ext cx="8522465" cy="867166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4262"/>
            </a:lvl1pPr>
            <a:lvl2pPr marL="608945" indent="0">
              <a:buNone/>
              <a:defRPr sz="3729"/>
            </a:lvl2pPr>
            <a:lvl3pPr marL="1217889" indent="0">
              <a:buNone/>
              <a:defRPr sz="3197"/>
            </a:lvl3pPr>
            <a:lvl4pPr marL="1826834" indent="0">
              <a:buNone/>
              <a:defRPr sz="2664"/>
            </a:lvl4pPr>
            <a:lvl5pPr marL="2435779" indent="0">
              <a:buNone/>
              <a:defRPr sz="2664"/>
            </a:lvl5pPr>
            <a:lvl6pPr marL="3044723" indent="0">
              <a:buNone/>
              <a:defRPr sz="2664"/>
            </a:lvl6pPr>
            <a:lvl7pPr marL="3653668" indent="0">
              <a:buNone/>
              <a:defRPr sz="2664"/>
            </a:lvl7pPr>
            <a:lvl8pPr marL="4262613" indent="0">
              <a:buNone/>
              <a:defRPr sz="2664"/>
            </a:lvl8pPr>
            <a:lvl9pPr marL="4871557" indent="0">
              <a:buNone/>
              <a:defRPr sz="266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6716" y="3044825"/>
            <a:ext cx="2429770" cy="466467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1066"/>
              </a:spcBef>
              <a:buNone/>
              <a:defRPr sz="1731">
                <a:solidFill>
                  <a:srgbClr val="FFFFFF"/>
                </a:solidFill>
              </a:defRPr>
            </a:lvl1pPr>
            <a:lvl2pPr marL="608945" indent="0">
              <a:buNone/>
              <a:defRPr sz="1598"/>
            </a:lvl2pPr>
            <a:lvl3pPr marL="1217889" indent="0">
              <a:buNone/>
              <a:defRPr sz="1332"/>
            </a:lvl3pPr>
            <a:lvl4pPr marL="1826834" indent="0">
              <a:buNone/>
              <a:defRPr sz="1199"/>
            </a:lvl4pPr>
            <a:lvl5pPr marL="2435779" indent="0">
              <a:buNone/>
              <a:defRPr sz="1199"/>
            </a:lvl5pPr>
            <a:lvl6pPr marL="3044723" indent="0">
              <a:buNone/>
              <a:defRPr sz="1199"/>
            </a:lvl6pPr>
            <a:lvl7pPr marL="3653668" indent="0">
              <a:buNone/>
              <a:defRPr sz="1199"/>
            </a:lvl7pPr>
            <a:lvl8pPr marL="4262613" indent="0">
              <a:buNone/>
              <a:defRPr sz="1199"/>
            </a:lvl8pPr>
            <a:lvl9pPr marL="4871557" indent="0">
              <a:buNone/>
              <a:defRPr sz="11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1217889" rtl="0" eaLnBrk="1" latinLnBrk="0" hangingPunct="1">
              <a:defRPr lang="en-US" sz="1199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85898" y="8403717"/>
            <a:ext cx="1461516" cy="36537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8007" y="365379"/>
            <a:ext cx="2648998" cy="8403717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219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452" y="231407"/>
            <a:ext cx="11710397" cy="867166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344" y="855900"/>
            <a:ext cx="10230612" cy="182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344" y="2801239"/>
            <a:ext cx="10230612" cy="5237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698" y="8403717"/>
            <a:ext cx="2740343" cy="3653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1BA12A4-02CE-4F3F-86F0-3BB8765E09A5}" type="datetimeFigureOut">
              <a:rPr lang="en-US" smtClean="0"/>
              <a:t>02/08/2023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921" y="8403717"/>
            <a:ext cx="5261458" cy="3653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20310" y="8403717"/>
            <a:ext cx="1461516" cy="3653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A8C260-0C3A-4C56-BA57-49272F584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8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7889" rtl="0" eaLnBrk="1" latinLnBrk="0" hangingPunct="1">
        <a:lnSpc>
          <a:spcPct val="90000"/>
        </a:lnSpc>
        <a:spcBef>
          <a:spcPct val="0"/>
        </a:spcBef>
        <a:buNone/>
        <a:defRPr lang="en-US" sz="5328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243578" indent="-243578" algn="l" defTabSz="1217889" rtl="0" eaLnBrk="1" latinLnBrk="0" hangingPunct="1">
        <a:lnSpc>
          <a:spcPct val="100000"/>
        </a:lnSpc>
        <a:spcBef>
          <a:spcPts val="1199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indent="-243578" algn="l" defTabSz="1217889" rtl="0" eaLnBrk="1" latinLnBrk="0" hangingPunct="1">
        <a:lnSpc>
          <a:spcPct val="100000"/>
        </a:lnSpc>
        <a:spcBef>
          <a:spcPts val="66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131" kern="1200">
          <a:solidFill>
            <a:schemeClr val="tx1"/>
          </a:solidFill>
          <a:latin typeface="+mn-lt"/>
          <a:ea typeface="+mn-ea"/>
          <a:cs typeface="+mn-cs"/>
        </a:defRPr>
      </a:lvl2pPr>
      <a:lvl3pPr marL="974311" indent="-243578" algn="l" defTabSz="1217889" rtl="0" eaLnBrk="1" latinLnBrk="0" hangingPunct="1">
        <a:lnSpc>
          <a:spcPct val="100000"/>
        </a:lnSpc>
        <a:spcBef>
          <a:spcPts val="66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39678" indent="-243578" algn="l" defTabSz="1217889" rtl="0" eaLnBrk="1" latinLnBrk="0" hangingPunct="1">
        <a:lnSpc>
          <a:spcPct val="100000"/>
        </a:lnSpc>
        <a:spcBef>
          <a:spcPts val="66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705045" indent="-243578" algn="l" defTabSz="1217889" rtl="0" eaLnBrk="1" latinLnBrk="0" hangingPunct="1">
        <a:lnSpc>
          <a:spcPct val="100000"/>
        </a:lnSpc>
        <a:spcBef>
          <a:spcPts val="66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131040" indent="-304472" algn="l" defTabSz="1217889" rtl="0" eaLnBrk="1" latinLnBrk="0" hangingPunct="1">
        <a:lnSpc>
          <a:spcPct val="100000"/>
        </a:lnSpc>
        <a:spcBef>
          <a:spcPts val="66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530610" indent="-304472" algn="l" defTabSz="1217889" rtl="0" eaLnBrk="1" latinLnBrk="0" hangingPunct="1">
        <a:lnSpc>
          <a:spcPct val="100000"/>
        </a:lnSpc>
        <a:spcBef>
          <a:spcPts val="66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2930180" indent="-304472" algn="l" defTabSz="1217889" rtl="0" eaLnBrk="1" latinLnBrk="0" hangingPunct="1">
        <a:lnSpc>
          <a:spcPct val="100000"/>
        </a:lnSpc>
        <a:spcBef>
          <a:spcPts val="66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329750" indent="-304472" algn="l" defTabSz="1217889" rtl="0" eaLnBrk="1" latinLnBrk="0" hangingPunct="1">
        <a:lnSpc>
          <a:spcPct val="100000"/>
        </a:lnSpc>
        <a:spcBef>
          <a:spcPts val="66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4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72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668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1557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1915AE-1A26-FCB6-4961-82E3CA06A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87" y="901318"/>
            <a:ext cx="3657600" cy="15661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5887964-4480-AEF7-A28F-E37732A57D2C}"/>
              </a:ext>
            </a:extLst>
          </p:cNvPr>
          <p:cNvSpPr txBox="1">
            <a:spLocks/>
          </p:cNvSpPr>
          <p:nvPr/>
        </p:nvSpPr>
        <p:spPr>
          <a:xfrm>
            <a:off x="1363345" y="5280500"/>
            <a:ext cx="9452610" cy="2952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PROVCO PINEGOOD PHOENIXVILLE, LLC</a:t>
            </a:r>
          </a:p>
          <a:p>
            <a:pPr algn="ctr">
              <a:defRPr/>
            </a:pPr>
            <a:r>
              <a:rPr lang="en-US" b="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Presents</a:t>
            </a:r>
          </a:p>
          <a:p>
            <a:pPr algn="ctr">
              <a:defRPr/>
            </a:pPr>
            <a:endParaRPr lang="en-US" b="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en-US" b="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Route 23 and Whitehorse Road</a:t>
            </a:r>
          </a:p>
          <a:p>
            <a:pPr algn="ctr">
              <a:defRPr/>
            </a:pPr>
            <a:r>
              <a:rPr lang="en-US" b="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Proposed Wawa Development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0FC0C-8052-C6D5-5C39-6ED85A5E1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29" y="901318"/>
            <a:ext cx="3754306" cy="1566168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435D0C1-6CE7-7EB5-025F-D459ECE39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907" y="2268971"/>
            <a:ext cx="252548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587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1D5F9CD9-7165-9902-EBD0-9886B983B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3" y="761233"/>
            <a:ext cx="11418013" cy="7612008"/>
          </a:xfrm>
        </p:spPr>
      </p:pic>
    </p:spTree>
    <p:extLst>
      <p:ext uri="{BB962C8B-B14F-4D97-AF65-F5344CB8AC3E}">
        <p14:creationId xmlns:p14="http://schemas.microsoft.com/office/powerpoint/2010/main" val="3887855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052C593D-CD54-358D-973E-8357CAE64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" y="734376"/>
            <a:ext cx="11498580" cy="7665721"/>
          </a:xfrm>
        </p:spPr>
      </p:pic>
    </p:spTree>
    <p:extLst>
      <p:ext uri="{BB962C8B-B14F-4D97-AF65-F5344CB8AC3E}">
        <p14:creationId xmlns:p14="http://schemas.microsoft.com/office/powerpoint/2010/main" val="4013676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utdoor, road&#10;&#10;Description automatically generated">
            <a:extLst>
              <a:ext uri="{FF2B5EF4-FFF2-40B4-BE49-F238E27FC236}">
                <a16:creationId xmlns:a16="http://schemas.microsoft.com/office/drawing/2014/main" id="{87DB5F83-1E01-266B-4EAA-06A1B7FF1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3" y="654898"/>
            <a:ext cx="10423675" cy="781775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F77838-D160-5627-846B-7425DF52D879}"/>
              </a:ext>
            </a:extLst>
          </p:cNvPr>
          <p:cNvSpPr/>
          <p:nvPr/>
        </p:nvSpPr>
        <p:spPr>
          <a:xfrm rot="16200000">
            <a:off x="8128524" y="4148711"/>
            <a:ext cx="6403859" cy="830131"/>
          </a:xfrm>
          <a:prstGeom prst="rect">
            <a:avLst/>
          </a:prstGeom>
          <a:noFill/>
        </p:spPr>
        <p:txBody>
          <a:bodyPr wrap="none" lIns="91345" tIns="45672" rIns="91345" bIns="45672">
            <a:spAutoFit/>
          </a:bodyPr>
          <a:lstStyle/>
          <a:p>
            <a:pPr algn="ctr"/>
            <a:r>
              <a:rPr lang="en-US" sz="479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Whitehorse Rd. Entrance</a:t>
            </a:r>
          </a:p>
        </p:txBody>
      </p:sp>
    </p:spTree>
    <p:extLst>
      <p:ext uri="{BB962C8B-B14F-4D97-AF65-F5344CB8AC3E}">
        <p14:creationId xmlns:p14="http://schemas.microsoft.com/office/powerpoint/2010/main" val="2542450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tree, outdoor, road&#10;&#10;Description automatically generated">
            <a:extLst>
              <a:ext uri="{FF2B5EF4-FFF2-40B4-BE49-F238E27FC236}">
                <a16:creationId xmlns:a16="http://schemas.microsoft.com/office/drawing/2014/main" id="{A1800F10-428C-ACEF-2136-BEF4B453E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2" y="667835"/>
            <a:ext cx="10398404" cy="779880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B0E6BD-F793-B3AC-DD80-75309EA55C20}"/>
              </a:ext>
            </a:extLst>
          </p:cNvPr>
          <p:cNvSpPr/>
          <p:nvPr/>
        </p:nvSpPr>
        <p:spPr>
          <a:xfrm rot="16200000">
            <a:off x="8781802" y="4225986"/>
            <a:ext cx="5097300" cy="830131"/>
          </a:xfrm>
          <a:prstGeom prst="rect">
            <a:avLst/>
          </a:prstGeom>
          <a:noFill/>
        </p:spPr>
        <p:txBody>
          <a:bodyPr wrap="none" lIns="91345" tIns="45672" rIns="91345" bIns="45672">
            <a:spAutoFit/>
          </a:bodyPr>
          <a:lstStyle/>
          <a:p>
            <a:pPr algn="ctr"/>
            <a:r>
              <a:rPr lang="en-US" sz="479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Total Rental Parking</a:t>
            </a:r>
          </a:p>
        </p:txBody>
      </p:sp>
    </p:spTree>
    <p:extLst>
      <p:ext uri="{BB962C8B-B14F-4D97-AF65-F5344CB8AC3E}">
        <p14:creationId xmlns:p14="http://schemas.microsoft.com/office/powerpoint/2010/main" val="3041190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B0E6BD-F793-B3AC-DD80-75309EA55C20}"/>
              </a:ext>
            </a:extLst>
          </p:cNvPr>
          <p:cNvSpPr/>
          <p:nvPr/>
        </p:nvSpPr>
        <p:spPr>
          <a:xfrm rot="16200000">
            <a:off x="9107996" y="4225986"/>
            <a:ext cx="4444916" cy="830131"/>
          </a:xfrm>
          <a:prstGeom prst="rect">
            <a:avLst/>
          </a:prstGeom>
          <a:noFill/>
        </p:spPr>
        <p:txBody>
          <a:bodyPr wrap="none" lIns="91345" tIns="45672" rIns="91345" bIns="45672">
            <a:spAutoFit/>
          </a:bodyPr>
          <a:lstStyle/>
          <a:p>
            <a:pPr algn="ctr"/>
            <a:r>
              <a:rPr lang="en-US" sz="479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Whitehorse Auto</a:t>
            </a:r>
          </a:p>
        </p:txBody>
      </p:sp>
      <p:pic>
        <p:nvPicPr>
          <p:cNvPr id="7" name="Picture 6" descr="A picture containing tree, outdoor, road, sky&#10;&#10;Description automatically generated">
            <a:extLst>
              <a:ext uri="{FF2B5EF4-FFF2-40B4-BE49-F238E27FC236}">
                <a16:creationId xmlns:a16="http://schemas.microsoft.com/office/drawing/2014/main" id="{947D9245-9FE3-7651-E2A3-58C8D6428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56317"/>
            <a:ext cx="10258149" cy="78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6C826A03-93B2-952B-81E8-52343639C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0634" y="1714492"/>
            <a:ext cx="6850856" cy="5705491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7401B7B0-0276-7CBB-CDB0-6E621DC04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188" y="1714492"/>
            <a:ext cx="6850856" cy="5705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2A7559-62B0-8767-AED3-B330BC6AE7CF}"/>
              </a:ext>
            </a:extLst>
          </p:cNvPr>
          <p:cNvSpPr/>
          <p:nvPr/>
        </p:nvSpPr>
        <p:spPr>
          <a:xfrm>
            <a:off x="3263118" y="225486"/>
            <a:ext cx="6121997" cy="830130"/>
          </a:xfrm>
          <a:prstGeom prst="rect">
            <a:avLst/>
          </a:prstGeom>
          <a:noFill/>
        </p:spPr>
        <p:txBody>
          <a:bodyPr wrap="none" lIns="91345" tIns="45672" rIns="91345" bIns="45672">
            <a:spAutoFit/>
          </a:bodyPr>
          <a:lstStyle/>
          <a:p>
            <a:pPr algn="ctr"/>
            <a:r>
              <a:rPr lang="en-US" sz="479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Exxon / Headshop? </a:t>
            </a:r>
          </a:p>
        </p:txBody>
      </p:sp>
    </p:spTree>
    <p:extLst>
      <p:ext uri="{BB962C8B-B14F-4D97-AF65-F5344CB8AC3E}">
        <p14:creationId xmlns:p14="http://schemas.microsoft.com/office/powerpoint/2010/main" val="3552894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C706-72F0-1148-86EF-6F44ECA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7302215" y="3992594"/>
            <a:ext cx="8652509" cy="110166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A-4 Site Plan Rendering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025A4F-CDDA-29FF-0601-81C674B96B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400173"/>
              </p:ext>
            </p:extLst>
          </p:nvPr>
        </p:nvGraphicFramePr>
        <p:xfrm>
          <a:off x="431299" y="939752"/>
          <a:ext cx="10884401" cy="7255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2015">
                  <p:embed/>
                </p:oleObj>
              </mc:Choice>
              <mc:Fallback>
                <p:oleObj name="Acrobat Document" r:id="rId2" imgW="24688800" imgH="164592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1299" y="939752"/>
                        <a:ext cx="10884401" cy="7255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794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C706-72F0-1148-86EF-6F44ECA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7302215" y="3992594"/>
            <a:ext cx="8652509" cy="110166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A-5 Existing Conditions Overlay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0F2BCD-4F61-73DF-E88E-FCF27D95A5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040521"/>
              </p:ext>
            </p:extLst>
          </p:nvPr>
        </p:nvGraphicFramePr>
        <p:xfrm>
          <a:off x="349250" y="897413"/>
          <a:ext cx="11010547" cy="733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2015">
                  <p:embed/>
                </p:oleObj>
              </mc:Choice>
              <mc:Fallback>
                <p:oleObj name="Acrobat Document" r:id="rId2" imgW="24688800" imgH="164592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9250" y="897413"/>
                        <a:ext cx="11010547" cy="7339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0702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C706-72F0-1148-86EF-6F44ECA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7302215" y="3992594"/>
            <a:ext cx="8652509" cy="110166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A-6 Proposed Fence Details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68CF794-6009-B439-E762-9D86466E6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24755"/>
              </p:ext>
            </p:extLst>
          </p:nvPr>
        </p:nvGraphicFramePr>
        <p:xfrm>
          <a:off x="370441" y="1037590"/>
          <a:ext cx="10909818" cy="7059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513" imgH="7543568" progId="Acrobat.Document.2015">
                  <p:embed/>
                </p:oleObj>
              </mc:Choice>
              <mc:Fallback>
                <p:oleObj name="Acrobat Document" r:id="rId2" imgW="11658513" imgH="7543568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0441" y="1037590"/>
                        <a:ext cx="10909818" cy="7059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5030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C706-72F0-1148-86EF-6F44ECA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7302215" y="3992594"/>
            <a:ext cx="8652509" cy="110166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A-6 Proposed Pier Details</a:t>
            </a:r>
          </a:p>
        </p:txBody>
      </p:sp>
      <p:pic>
        <p:nvPicPr>
          <p:cNvPr id="5" name="Picture 4" descr="A picture containing text, outdoor, sky, grass&#10;&#10;Description automatically generated">
            <a:extLst>
              <a:ext uri="{FF2B5EF4-FFF2-40B4-BE49-F238E27FC236}">
                <a16:creationId xmlns:a16="http://schemas.microsoft.com/office/drawing/2014/main" id="{1EB5F71E-657C-3B0B-831D-712C11504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18" y="247120"/>
            <a:ext cx="6466920" cy="862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8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80DEE-D793-6A59-123C-DC0D6FCA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344" y="946872"/>
            <a:ext cx="9998456" cy="1395809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SCHUYLKILL TOWNSHIP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RE: APPLICATION OF PROVCO PINEGOOD PHOENIXVILLE, LLC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BOARD OF SUPERVISORS EXHIBITS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82828-BD1E-3931-8F51-6D4D8CBF6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994" y="2984119"/>
            <a:ext cx="10230612" cy="4045331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A-1	Aerial Plan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A-2	Existing Conditions Plan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A-3	Photographs of Existing Site Conditions (exterior and interior of existing Exxon Building)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A-4	Site Plan Rendering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A-5	Existing Conditions Overlay Plan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A-6 	Proposed Fence Details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A-7	Zoning Table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A-8	Sign Details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A-9	Vehicle Circulation Plan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67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C706-72F0-1148-86EF-6F44ECA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7302215" y="3992594"/>
            <a:ext cx="8652509" cy="110166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A-7 Zoning Table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9591CB9-95E1-E86D-71F6-94DE2957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445223"/>
              </p:ext>
            </p:extLst>
          </p:nvPr>
        </p:nvGraphicFramePr>
        <p:xfrm>
          <a:off x="429577" y="339855"/>
          <a:ext cx="10905471" cy="8426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540" imgH="5829184" progId="Acrobat.Document.2015">
                  <p:embed/>
                </p:oleObj>
              </mc:Choice>
              <mc:Fallback>
                <p:oleObj name="Acrobat Document" r:id="rId2" imgW="7543540" imgH="5829184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9577" y="339855"/>
                        <a:ext cx="10905471" cy="8426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8050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C706-72F0-1148-86EF-6F44ECA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7302215" y="3992594"/>
            <a:ext cx="8652509" cy="110166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A-8 Sign Details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6EB2158-F90E-531B-CBCD-9ADC00E38C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750265"/>
              </p:ext>
            </p:extLst>
          </p:nvPr>
        </p:nvGraphicFramePr>
        <p:xfrm>
          <a:off x="327660" y="898048"/>
          <a:ext cx="11008642" cy="7338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2015">
                  <p:embed/>
                </p:oleObj>
              </mc:Choice>
              <mc:Fallback>
                <p:oleObj name="Acrobat Document" r:id="rId2" imgW="24688800" imgH="164592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7660" y="898048"/>
                        <a:ext cx="11008642" cy="7338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290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C706-72F0-1148-86EF-6F44ECA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7302215" y="3992594"/>
            <a:ext cx="8652509" cy="110166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A-9 Vehicle Circulation Plan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31C47A2-04BF-C0DD-9A27-19E1C56BE7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807056"/>
              </p:ext>
            </p:extLst>
          </p:nvPr>
        </p:nvGraphicFramePr>
        <p:xfrm>
          <a:off x="407670" y="925830"/>
          <a:ext cx="10957680" cy="7304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2015">
                  <p:embed/>
                </p:oleObj>
              </mc:Choice>
              <mc:Fallback>
                <p:oleObj name="Acrobat Document" r:id="rId2" imgW="24688800" imgH="164592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7670" y="925830"/>
                        <a:ext cx="10957680" cy="7304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3494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C706-72F0-1148-86EF-6F44ECA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9451054" y="3706844"/>
            <a:ext cx="4354831" cy="1101662"/>
          </a:xfrm>
        </p:spPr>
        <p:txBody>
          <a:bodyPr>
            <a:normAutofit/>
          </a:bodyPr>
          <a:lstStyle/>
          <a:p>
            <a:r>
              <a:rPr lang="en-US" sz="4000" dirty="0"/>
              <a:t>A-1 Aerial Plan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BBD36DA-7585-E141-5CF6-A6C7E1007A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33715"/>
              </p:ext>
            </p:extLst>
          </p:nvPr>
        </p:nvGraphicFramePr>
        <p:xfrm>
          <a:off x="487363" y="997933"/>
          <a:ext cx="10708957" cy="7138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2015">
                  <p:embed/>
                </p:oleObj>
              </mc:Choice>
              <mc:Fallback>
                <p:oleObj name="Acrobat Document" r:id="rId2" imgW="24688800" imgH="164592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7363" y="997933"/>
                        <a:ext cx="10708957" cy="7138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3965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C706-72F0-1148-86EF-6F44ECA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7302215" y="3992594"/>
            <a:ext cx="8652509" cy="110166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A-2 Existing Conditions Plan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0CC6CBE-5D84-FA5F-BFE8-EE8112BC86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830770"/>
              </p:ext>
            </p:extLst>
          </p:nvPr>
        </p:nvGraphicFramePr>
        <p:xfrm>
          <a:off x="440690" y="948690"/>
          <a:ext cx="10871946" cy="7247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2015">
                  <p:embed/>
                </p:oleObj>
              </mc:Choice>
              <mc:Fallback>
                <p:oleObj name="Acrobat Document" r:id="rId2" imgW="24688800" imgH="164592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0690" y="948690"/>
                        <a:ext cx="10871946" cy="7247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403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C706-72F0-1148-86EF-6F44ECA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965" y="4016406"/>
            <a:ext cx="8652509" cy="11016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A-3 Photos of Existing / Proposed Conditions</a:t>
            </a:r>
          </a:p>
        </p:txBody>
      </p:sp>
    </p:spTree>
    <p:extLst>
      <p:ext uri="{BB962C8B-B14F-4D97-AF65-F5344CB8AC3E}">
        <p14:creationId xmlns:p14="http://schemas.microsoft.com/office/powerpoint/2010/main" val="198181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F2A29E17-2722-8137-7EF1-1CE63A165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04" y="454153"/>
            <a:ext cx="10896375" cy="81722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5B3B12-1DB0-7847-75FD-5800EA6659E7}"/>
              </a:ext>
            </a:extLst>
          </p:cNvPr>
          <p:cNvSpPr/>
          <p:nvPr/>
        </p:nvSpPr>
        <p:spPr>
          <a:xfrm rot="16200000">
            <a:off x="8534352" y="4213343"/>
            <a:ext cx="6001771" cy="707789"/>
          </a:xfrm>
          <a:prstGeom prst="rect">
            <a:avLst/>
          </a:prstGeom>
          <a:noFill/>
        </p:spPr>
        <p:txBody>
          <a:bodyPr wrap="none" lIns="91345" tIns="45672" rIns="91345" bIns="45672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WB Canopy View Rt. 23</a:t>
            </a:r>
          </a:p>
        </p:txBody>
      </p:sp>
    </p:spTree>
    <p:extLst>
      <p:ext uri="{BB962C8B-B14F-4D97-AF65-F5344CB8AC3E}">
        <p14:creationId xmlns:p14="http://schemas.microsoft.com/office/powerpoint/2010/main" val="3914457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5B3B12-1DB0-7847-75FD-5800EA6659E7}"/>
              </a:ext>
            </a:extLst>
          </p:cNvPr>
          <p:cNvSpPr/>
          <p:nvPr/>
        </p:nvSpPr>
        <p:spPr>
          <a:xfrm rot="16200000">
            <a:off x="7218003" y="4213342"/>
            <a:ext cx="8675581" cy="707789"/>
          </a:xfrm>
          <a:prstGeom prst="rect">
            <a:avLst/>
          </a:prstGeom>
          <a:noFill/>
        </p:spPr>
        <p:txBody>
          <a:bodyPr wrap="square" lIns="91345" tIns="45672" rIns="91345" bIns="45672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WB Wawa Canopy View Rt. 23</a:t>
            </a:r>
          </a:p>
        </p:txBody>
      </p:sp>
      <p:pic>
        <p:nvPicPr>
          <p:cNvPr id="4" name="Picture 3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14CEED76-7FE0-6DA4-98FC-EA741448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8" y="981259"/>
            <a:ext cx="10757931" cy="717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6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CFBBD5-1397-978E-0CD1-DD175CF9D589}"/>
              </a:ext>
            </a:extLst>
          </p:cNvPr>
          <p:cNvSpPr/>
          <p:nvPr/>
        </p:nvSpPr>
        <p:spPr>
          <a:xfrm rot="16200000">
            <a:off x="7885150" y="4213341"/>
            <a:ext cx="7346691" cy="707789"/>
          </a:xfrm>
          <a:prstGeom prst="rect">
            <a:avLst/>
          </a:prstGeom>
          <a:noFill/>
        </p:spPr>
        <p:txBody>
          <a:bodyPr wrap="none" lIns="91345" tIns="45672" rIns="91345" bIns="45672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EB Exxon Canopy View Rt. 23</a:t>
            </a:r>
          </a:p>
        </p:txBody>
      </p:sp>
      <p:pic>
        <p:nvPicPr>
          <p:cNvPr id="7" name="Content Placeholder 6" descr="A picture containing text, road, outdoor, street&#10;&#10;Description automatically generated">
            <a:extLst>
              <a:ext uri="{FF2B5EF4-FFF2-40B4-BE49-F238E27FC236}">
                <a16:creationId xmlns:a16="http://schemas.microsoft.com/office/drawing/2014/main" id="{CC4D3A2D-6EC6-F41D-28CC-B2DB0B074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3" y="970276"/>
            <a:ext cx="10878968" cy="7270305"/>
          </a:xfrm>
        </p:spPr>
      </p:pic>
    </p:spTree>
    <p:extLst>
      <p:ext uri="{BB962C8B-B14F-4D97-AF65-F5344CB8AC3E}">
        <p14:creationId xmlns:p14="http://schemas.microsoft.com/office/powerpoint/2010/main" val="3132347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CFBBD5-1397-978E-0CD1-DD175CF9D589}"/>
              </a:ext>
            </a:extLst>
          </p:cNvPr>
          <p:cNvSpPr/>
          <p:nvPr/>
        </p:nvSpPr>
        <p:spPr>
          <a:xfrm rot="16200000">
            <a:off x="7829882" y="4285519"/>
            <a:ext cx="7548670" cy="707789"/>
          </a:xfrm>
          <a:prstGeom prst="rect">
            <a:avLst/>
          </a:prstGeom>
          <a:noFill/>
        </p:spPr>
        <p:txBody>
          <a:bodyPr wrap="none" lIns="91345" tIns="45672" rIns="91345" bIns="45672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EB Wawa Canopy View Rt. 23</a:t>
            </a:r>
          </a:p>
        </p:txBody>
      </p:sp>
      <p:pic>
        <p:nvPicPr>
          <p:cNvPr id="5" name="Content Placeholder 4" descr="A picture containing text, road, outdoor&#10;&#10;Description automatically generated">
            <a:extLst>
              <a:ext uri="{FF2B5EF4-FFF2-40B4-BE49-F238E27FC236}">
                <a16:creationId xmlns:a16="http://schemas.microsoft.com/office/drawing/2014/main" id="{E20D0A54-BAF6-E7E0-94FA-BC7FF8B0C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5" y="913551"/>
            <a:ext cx="10902087" cy="7307371"/>
          </a:xfrm>
        </p:spPr>
      </p:pic>
    </p:spTree>
    <p:extLst>
      <p:ext uri="{BB962C8B-B14F-4D97-AF65-F5344CB8AC3E}">
        <p14:creationId xmlns:p14="http://schemas.microsoft.com/office/powerpoint/2010/main" val="27722662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135</TotalTime>
  <Words>172</Words>
  <Application>Microsoft Office PowerPoint</Application>
  <PresentationFormat>Ledger Paper (11x17 in)</PresentationFormat>
  <Paragraphs>33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Century Gothic</vt:lpstr>
      <vt:lpstr>Garamond</vt:lpstr>
      <vt:lpstr>Times New Roman</vt:lpstr>
      <vt:lpstr>Savon</vt:lpstr>
      <vt:lpstr>Acrobat Document</vt:lpstr>
      <vt:lpstr>PowerPoint Presentation</vt:lpstr>
      <vt:lpstr>SCHUYLKILL TOWNSHIP   IN RE: APPLICATION OF PROVCO PINEGOOD PHOENIXVILLE, LLC   BOARD OF SUPERVISORS EXHIBITS</vt:lpstr>
      <vt:lpstr>A-1 Aerial Plan</vt:lpstr>
      <vt:lpstr>A-2 Existing Conditions Plan</vt:lpstr>
      <vt:lpstr>A-3 Photos of Existing / Proposed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A-4 Site Plan Rendering</vt:lpstr>
      <vt:lpstr>A-5 Existing Conditions Overlay</vt:lpstr>
      <vt:lpstr>A-6 Proposed Fence Details</vt:lpstr>
      <vt:lpstr>A-6 Proposed Pier Details</vt:lpstr>
      <vt:lpstr>A-7 Zoning Table</vt:lpstr>
      <vt:lpstr>A-8 Sign Details</vt:lpstr>
      <vt:lpstr>A-9 Vehicle Circulation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 Caldwell</dc:creator>
  <cp:lastModifiedBy>Laurie Getz</cp:lastModifiedBy>
  <cp:revision>28</cp:revision>
  <dcterms:created xsi:type="dcterms:W3CDTF">2023-02-06T16:56:22Z</dcterms:created>
  <dcterms:modified xsi:type="dcterms:W3CDTF">2023-02-08T23:06:59Z</dcterms:modified>
</cp:coreProperties>
</file>